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73" r:id="rId4"/>
    <p:sldId id="258" r:id="rId5"/>
    <p:sldId id="274" r:id="rId6"/>
    <p:sldId id="259" r:id="rId7"/>
    <p:sldId id="272" r:id="rId8"/>
    <p:sldId id="267" r:id="rId9"/>
    <p:sldId id="275" r:id="rId10"/>
    <p:sldId id="263" r:id="rId11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91" autoAdjust="0"/>
  </p:normalViewPr>
  <p:slideViewPr>
    <p:cSldViewPr>
      <p:cViewPr varScale="1">
        <p:scale>
          <a:sx n="64" d="100"/>
          <a:sy n="64" d="100"/>
        </p:scale>
        <p:origin x="22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2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980100251247829E-2"/>
          <c:y val="2.590667741665538E-2"/>
          <c:w val="0.91147830113593931"/>
          <c:h val="0.90293648279998351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88-4D82-96AA-621E841BA9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88-4D82-96AA-621E841BA975}"/>
              </c:ext>
            </c:extLst>
          </c:dPt>
          <c:dLbls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17302635888956"/>
                      <c:h val="7.8235742681835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88-4D82-96AA-621E841BA975}"/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24390693029687"/>
                      <c:h val="0.11024709402464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88-4D82-96AA-621E841BA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MP</c:v>
                </c:pt>
                <c:pt idx="1">
                  <c:v>PLS</c:v>
                </c:pt>
                <c:pt idx="2">
                  <c:v>PLB</c:v>
                </c:pt>
                <c:pt idx="3">
                  <c:v>BK</c:v>
                </c:pt>
                <c:pt idx="4">
                  <c:v>TP</c:v>
                </c:pt>
                <c:pt idx="5">
                  <c:v>PGSD</c:v>
                </c:pt>
                <c:pt idx="6">
                  <c:v>KP</c:v>
                </c:pt>
                <c:pt idx="7">
                  <c:v>PAUD</c:v>
                </c:pt>
                <c:pt idx="8">
                  <c:v>PSIKOLOGI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5</c:v>
                </c:pt>
                <c:pt idx="2">
                  <c:v>14</c:v>
                </c:pt>
                <c:pt idx="3">
                  <c:v>4</c:v>
                </c:pt>
                <c:pt idx="4">
                  <c:v>12</c:v>
                </c:pt>
                <c:pt idx="5">
                  <c:v>31</c:v>
                </c:pt>
                <c:pt idx="6">
                  <c:v>3</c:v>
                </c:pt>
                <c:pt idx="7">
                  <c:v>5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88-4D82-96AA-621E841BA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249789232"/>
        <c:axId val="106910432"/>
        <c:axId val="0"/>
      </c:bar3DChart>
      <c:valAx>
        <c:axId val="10691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49789232"/>
        <c:crossBetween val="between"/>
      </c:valAx>
      <c:catAx>
        <c:axId val="24978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06910432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2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980100251247829E-2"/>
          <c:y val="2.590667741665538E-2"/>
          <c:w val="0.91147830113593931"/>
          <c:h val="0.90293648279998351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88-4D82-96AA-621E841BA9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88-4D82-96AA-621E841BA975}"/>
              </c:ext>
            </c:extLst>
          </c:dPt>
          <c:dLbls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17302635888956"/>
                      <c:h val="7.8235742681835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88-4D82-96AA-621E841BA975}"/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24390693029687"/>
                      <c:h val="0.11024709402464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88-4D82-96AA-621E841BA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MP</c:v>
                </c:pt>
                <c:pt idx="1">
                  <c:v>PLS</c:v>
                </c:pt>
                <c:pt idx="2">
                  <c:v>TP</c:v>
                </c:pt>
                <c:pt idx="3">
                  <c:v>DIKDAS</c:v>
                </c:pt>
                <c:pt idx="4">
                  <c:v>BK</c:v>
                </c:pt>
                <c:pt idx="5">
                  <c:v>PAUD</c:v>
                </c:pt>
                <c:pt idx="6">
                  <c:v>PLB</c:v>
                </c:pt>
                <c:pt idx="7">
                  <c:v>PSIKOLOGI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75</c:v>
                </c:pt>
                <c:pt idx="1">
                  <c:v>8</c:v>
                </c:pt>
                <c:pt idx="2">
                  <c:v>4</c:v>
                </c:pt>
                <c:pt idx="3">
                  <c:v>11</c:v>
                </c:pt>
                <c:pt idx="4">
                  <c:v>16</c:v>
                </c:pt>
                <c:pt idx="5">
                  <c:v>12</c:v>
                </c:pt>
                <c:pt idx="6">
                  <c:v>8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88-4D82-96AA-621E841BA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249789232"/>
        <c:axId val="106910432"/>
        <c:axId val="0"/>
      </c:bar3DChart>
      <c:valAx>
        <c:axId val="10691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49789232"/>
        <c:crossBetween val="between"/>
      </c:valAx>
      <c:catAx>
        <c:axId val="24978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06910432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46494250294078E-2"/>
          <c:y val="6.788283708880076E-2"/>
          <c:w val="0.87160538046446467"/>
          <c:h val="0.783758720978680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46F-47EB-9B0D-F7F8273F2A5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46F-47EB-9B0D-F7F8273F2A59}"/>
              </c:ext>
            </c:extLst>
          </c:dPt>
          <c:cat>
            <c:strRef>
              <c:f>Sheet1!$A$2:$A$4</c:f>
              <c:strCache>
                <c:ptCount val="3"/>
                <c:pt idx="0">
                  <c:v>IPK  3,51 ke atas</c:v>
                </c:pt>
                <c:pt idx="1">
                  <c:v>IPK  3,01-3.50</c:v>
                </c:pt>
                <c:pt idx="2">
                  <c:v>IPK 3,00 ke bawah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24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F-47EB-9B0D-F7F8273F2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60246706089751134"/>
          <c:y val="0.7711227158480547"/>
          <c:w val="0.39639508525349415"/>
          <c:h val="0.159755449666892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46494250294078E-2"/>
          <c:y val="6.788283708880076E-2"/>
          <c:w val="0.87160538046446467"/>
          <c:h val="0.783758720978680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46F-47EB-9B0D-F7F8273F2A59}"/>
              </c:ext>
            </c:extLst>
          </c:dPt>
          <c:dPt>
            <c:idx val="1"/>
            <c:bubble3D val="0"/>
            <c:explosion val="4"/>
            <c:extLst>
              <c:ext xmlns:c16="http://schemas.microsoft.com/office/drawing/2014/chart" uri="{C3380CC4-5D6E-409C-BE32-E72D297353CC}">
                <c16:uniqueId val="{00000001-146F-47EB-9B0D-F7F8273F2A59}"/>
              </c:ext>
            </c:extLst>
          </c:dPt>
          <c:dPt>
            <c:idx val="2"/>
            <c:bubble3D val="0"/>
            <c:explosion val="7"/>
            <c:extLst>
              <c:ext xmlns:c16="http://schemas.microsoft.com/office/drawing/2014/chart" uri="{C3380CC4-5D6E-409C-BE32-E72D297353CC}">
                <c16:uniqueId val="{00000000-A404-49B0-AA86-292D3FEA677C}"/>
              </c:ext>
            </c:extLst>
          </c:dPt>
          <c:cat>
            <c:strRef>
              <c:f>Sheet1!$A$2:$A$5</c:f>
              <c:strCache>
                <c:ptCount val="4"/>
                <c:pt idx="0">
                  <c:v>IPK 4,00</c:v>
                </c:pt>
                <c:pt idx="1">
                  <c:v>IPK  3,76 ke atas</c:v>
                </c:pt>
                <c:pt idx="2">
                  <c:v>IPK  3,51-3,75</c:v>
                </c:pt>
                <c:pt idx="3">
                  <c:v>IPK 3,50 ke bawah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43</c:v>
                </c:pt>
                <c:pt idx="2">
                  <c:v>91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F-47EB-9B0D-F7F8273F2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66470927989628448"/>
          <c:y val="0.70922251651589141"/>
          <c:w val="0.33529072010371558"/>
          <c:h val="0.2316396021658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94279918719282E-2"/>
          <c:y val="3.1122205869421028E-2"/>
          <c:w val="0.92828126003547318"/>
          <c:h val="0.84215027920112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1">
                  <c:v>5</c:v>
                </c:pt>
                <c:pt idx="3">
                  <c:v>3</c:v>
                </c:pt>
                <c:pt idx="5">
                  <c:v>11</c:v>
                </c:pt>
                <c:pt idx="7">
                  <c:v>4</c:v>
                </c:pt>
                <c:pt idx="9">
                  <c:v>8</c:v>
                </c:pt>
                <c:pt idx="11">
                  <c:v>23</c:v>
                </c:pt>
                <c:pt idx="13">
                  <c:v>3</c:v>
                </c:pt>
                <c:pt idx="15">
                  <c:v>3</c:v>
                </c:pt>
                <c:pt idx="1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E-4C0E-8F82-48ECAAA3C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1-DDCE-4C0E-8F82-48ECAAA3C4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2-DDCE-4C0E-8F82-48ECAAA3C4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3-DDCE-4C0E-8F82-48ECAAA3C4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Sheet1!$F$2:$F$19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4-DDCE-4C0E-8F82-48ECAAA3C4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Sheet1!$G$2:$G$19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5-DDCE-4C0E-8F82-48ECAAA3C4F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Sheet1!$H$2:$H$19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6-DDCE-4C0E-8F82-48ECAAA3C4F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Sheet1!$I$2:$I$19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7-DDCE-4C0E-8F82-48ECAAA3C4F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Sheet1!$J$2:$J$19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8-DDCE-4C0E-8F82-48ECAAA3C4F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1">
                  <c:v>S1-MP</c:v>
                </c:pt>
                <c:pt idx="3">
                  <c:v>S1-PLS</c:v>
                </c:pt>
                <c:pt idx="5">
                  <c:v>S1-PLB</c:v>
                </c:pt>
                <c:pt idx="7">
                  <c:v>S1-BK</c:v>
                </c:pt>
                <c:pt idx="9">
                  <c:v>S1-TP</c:v>
                </c:pt>
                <c:pt idx="11">
                  <c:v>S1-PGSD</c:v>
                </c:pt>
                <c:pt idx="13">
                  <c:v>S1-KP</c:v>
                </c:pt>
                <c:pt idx="15">
                  <c:v>S1-PG PAUD</c:v>
                </c:pt>
                <c:pt idx="17">
                  <c:v>S1-PSIKOLOGI</c:v>
                </c:pt>
              </c:strCache>
            </c:strRef>
          </c:cat>
          <c:val>
            <c:numRef>
              <c:f>Sheet1!$K$2:$K$19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9-DDCE-4C0E-8F82-48ECAAA3C4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02007584"/>
        <c:axId val="302008144"/>
      </c:barChart>
      <c:catAx>
        <c:axId val="30200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02008144"/>
        <c:crosses val="autoZero"/>
        <c:auto val="1"/>
        <c:lblAlgn val="ctr"/>
        <c:lblOffset val="100"/>
        <c:noMultiLvlLbl val="0"/>
      </c:catAx>
      <c:valAx>
        <c:axId val="302008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200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5615253754399E-2"/>
          <c:y val="3.1122145041411496E-2"/>
          <c:w val="0.92828126003547318"/>
          <c:h val="0.84215027920112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1">
                  <c:v>11</c:v>
                </c:pt>
                <c:pt idx="3">
                  <c:v>3</c:v>
                </c:pt>
                <c:pt idx="5">
                  <c:v>2</c:v>
                </c:pt>
                <c:pt idx="7">
                  <c:v>5</c:v>
                </c:pt>
                <c:pt idx="9">
                  <c:v>9</c:v>
                </c:pt>
                <c:pt idx="11">
                  <c:v>8</c:v>
                </c:pt>
                <c:pt idx="13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E-4C0E-8F82-48ECAAA3C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DDCE-4C0E-8F82-48ECAAA3C4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DDCE-4C0E-8F82-48ECAAA3C4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3-DDCE-4C0E-8F82-48ECAAA3C4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4-DDCE-4C0E-8F82-48ECAAA3C4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Sheet1!$G$2:$G$18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5-DDCE-4C0E-8F82-48ECAAA3C4F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Sheet1!$H$2:$H$18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6-DDCE-4C0E-8F82-48ECAAA3C4F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Sheet1!$I$2:$I$18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7-DDCE-4C0E-8F82-48ECAAA3C4F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Sheet1!$J$2:$J$18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8-DDCE-4C0E-8F82-48ECAAA3C4F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1">
                  <c:v>S2-MP</c:v>
                </c:pt>
                <c:pt idx="3">
                  <c:v>S2-PLS</c:v>
                </c:pt>
                <c:pt idx="5">
                  <c:v>S2-TP</c:v>
                </c:pt>
                <c:pt idx="7">
                  <c:v>S2-DIKDAS</c:v>
                </c:pt>
                <c:pt idx="9">
                  <c:v>S2-BK</c:v>
                </c:pt>
                <c:pt idx="11">
                  <c:v>S2-PAUD</c:v>
                </c:pt>
                <c:pt idx="13">
                  <c:v>S2-PLB</c:v>
                </c:pt>
                <c:pt idx="15">
                  <c:v>S2-PSIKOLOGI</c:v>
                </c:pt>
              </c:strCache>
            </c:strRef>
          </c:cat>
          <c:val>
            <c:numRef>
              <c:f>Sheet1!$K$2:$K$18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9-DDCE-4C0E-8F82-48ECAAA3C4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02007584"/>
        <c:axId val="302008144"/>
      </c:barChart>
      <c:catAx>
        <c:axId val="30200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02008144"/>
        <c:crosses val="autoZero"/>
        <c:auto val="1"/>
        <c:lblAlgn val="ctr"/>
        <c:lblOffset val="100"/>
        <c:noMultiLvlLbl val="0"/>
      </c:catAx>
      <c:valAx>
        <c:axId val="302008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200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7217376147628"/>
          <c:y val="0.13565696077557504"/>
          <c:w val="0.84266562974484316"/>
          <c:h val="0.6824539809967091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3-7841-4424-8672-F78489957A32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2-7841-4424-8672-F78489957A32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0-E1F4-4C77-B0D7-7792B068276A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E1F4-4C77-B0D7-7792B068276A}"/>
              </c:ext>
            </c:extLst>
          </c:dPt>
          <c:dLbls>
            <c:dLbl>
              <c:idx val="0"/>
              <c:layout>
                <c:manualLayout>
                  <c:x val="-5.3921968453525544E-2"/>
                  <c:y val="-0.24537082361826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41-4424-8672-F78489957A32}"/>
                </c:ext>
              </c:extLst>
            </c:dLbl>
            <c:dLbl>
              <c:idx val="1"/>
              <c:layout>
                <c:manualLayout>
                  <c:x val="0.18446989207785044"/>
                  <c:y val="7.21678892994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41-4424-8672-F78489957A32}"/>
                </c:ext>
              </c:extLst>
            </c:dLbl>
            <c:dLbl>
              <c:idx val="2"/>
              <c:layout>
                <c:manualLayout>
                  <c:x val="-7.094995849148103E-2"/>
                  <c:y val="-7.422982899376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F4-4C77-B0D7-7792B068276A}"/>
                </c:ext>
              </c:extLst>
            </c:dLbl>
            <c:dLbl>
              <c:idx val="3"/>
              <c:layout>
                <c:manualLayout>
                  <c:x val="-0.10358693939756222"/>
                  <c:y val="7.422982899376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F4-4C77-B0D7-7792B0682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6,01 - 7,00 th</c:v>
                </c:pt>
                <c:pt idx="1">
                  <c:v>5,01 - 6,00 th</c:v>
                </c:pt>
                <c:pt idx="2">
                  <c:v>4,01 - 5,00 th</c:v>
                </c:pt>
                <c:pt idx="3">
                  <c:v>3,01 - 4,00 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55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4-4C77-B0D7-7792B06827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9790480"/>
        <c:axId val="249789648"/>
      </c:radarChart>
      <c:catAx>
        <c:axId val="249790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9789648"/>
        <c:auto val="1"/>
        <c:lblAlgn val="ctr"/>
        <c:lblOffset val="100"/>
        <c:noMultiLvlLbl val="0"/>
      </c:catAx>
      <c:valAx>
        <c:axId val="249789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979048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7217376147628"/>
          <c:y val="0.13565696077557504"/>
          <c:w val="0.84266562974484316"/>
          <c:h val="0.6824539809967091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3-7841-4424-8672-F78489957A32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2-7841-4424-8672-F78489957A32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0-E1F4-4C77-B0D7-7792B068276A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E1F4-4C77-B0D7-7792B068276A}"/>
              </c:ext>
            </c:extLst>
          </c:dPt>
          <c:dLbls>
            <c:dLbl>
              <c:idx val="0"/>
              <c:layout>
                <c:manualLayout>
                  <c:x val="-5.3921968453525544E-2"/>
                  <c:y val="-0.245370823618269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41-4424-8672-F78489957A32}"/>
                </c:ext>
              </c:extLst>
            </c:dLbl>
            <c:dLbl>
              <c:idx val="1"/>
              <c:layout>
                <c:manualLayout>
                  <c:x val="0.18446989207785044"/>
                  <c:y val="7.216788929949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41-4424-8672-F78489957A32}"/>
                </c:ext>
              </c:extLst>
            </c:dLbl>
            <c:dLbl>
              <c:idx val="2"/>
              <c:layout>
                <c:manualLayout>
                  <c:x val="-7.094995849148103E-2"/>
                  <c:y val="-7.4229828993762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F4-4C77-B0D7-7792B068276A}"/>
                </c:ext>
              </c:extLst>
            </c:dLbl>
            <c:dLbl>
              <c:idx val="3"/>
              <c:layout>
                <c:manualLayout>
                  <c:x val="-0.10358693939756222"/>
                  <c:y val="7.422982899376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F4-4C77-B0D7-7792B0682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3,01 - 4,00 th</c:v>
                </c:pt>
                <c:pt idx="1">
                  <c:v>2,01 - 3,00 th</c:v>
                </c:pt>
                <c:pt idx="2">
                  <c:v>1,01 - 2,00 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4-4C77-B0D7-7792B06827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9790480"/>
        <c:axId val="249789648"/>
      </c:radarChart>
      <c:catAx>
        <c:axId val="249790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9789648"/>
        <c:auto val="1"/>
        <c:lblAlgn val="ctr"/>
        <c:lblOffset val="100"/>
        <c:noMultiLvlLbl val="0"/>
      </c:catAx>
      <c:valAx>
        <c:axId val="249789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979048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0.50155</cdr:x>
      <cdr:y>0.34416</cdr:y>
    </cdr:from>
    <cdr:to>
      <cdr:x>0.97832</cdr:x>
      <cdr:y>0.50887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514558" y="2188923"/>
          <a:ext cx="4291450" cy="104759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IPK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3,51 ke atas </a:t>
          </a:r>
        </a:p>
        <a:p xmlns:a="http://schemas.openxmlformats.org/drawingml/2006/main"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(Dengan Pujian) 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=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74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Mahasis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wa</a:t>
          </a:r>
          <a:endParaRPr lang="en-US" sz="2000" b="1" dirty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0.15749</cdr:x>
      <cdr:y>0.18611</cdr:y>
    </cdr:from>
    <cdr:to>
      <cdr:x>0.73039</cdr:x>
      <cdr:y>0.38771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417553" y="1183684"/>
          <a:ext cx="5156765" cy="128222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IPK 3,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01 – 3,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5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0 </a:t>
          </a:r>
        </a:p>
        <a:p xmlns:a="http://schemas.openxmlformats.org/drawingml/2006/main"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(Sangat Memuaskan)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=</a:t>
          </a:r>
          <a:endParaRPr lang="id-ID" sz="2000" b="1" dirty="0" smtClean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24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Mahasiswa</a:t>
          </a:r>
          <a:endParaRPr lang="en-US" sz="2000" b="1" dirty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0.48845</cdr:x>
      <cdr:y>0</cdr:y>
    </cdr:from>
    <cdr:to>
      <cdr:x>0.96522</cdr:x>
      <cdr:y>0.16471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466909" y="-906965"/>
          <a:ext cx="4360038" cy="104759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IPK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3,76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ke atas </a:t>
          </a:r>
        </a:p>
        <a:p xmlns:a="http://schemas.openxmlformats.org/drawingml/2006/main"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(Dengan Pujian) 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=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43 </a:t>
          </a:r>
          <a:r>
            <a:rPr lang="en-US" sz="2000" b="1" dirty="0" err="1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Mahasis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wa</a:t>
          </a:r>
          <a:endParaRPr lang="en-US" sz="2000" b="1" dirty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0.18898</cdr:x>
      <cdr:y>0.41917</cdr:y>
    </cdr:from>
    <cdr:to>
      <cdr:x>0.51968</cdr:x>
      <cdr:y>0.62077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728192" y="2666051"/>
          <a:ext cx="3024287" cy="128222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IPK 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3,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51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– 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3,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75</a:t>
          </a:r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 </a:t>
          </a:r>
          <a:endParaRPr lang="id-ID" sz="2000" b="1" dirty="0" smtClean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(Sangat Memuaskan)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=</a:t>
          </a:r>
          <a:endParaRPr lang="id-ID" sz="2000" b="1" dirty="0" smtClean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r>
            <a: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91 </a:t>
          </a:r>
          <a:r>
            <a:rPr lang="en-US" sz="2000" b="1" dirty="0" err="1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rPr>
            <a:t>Mahasiswa</a:t>
          </a:r>
          <a:endParaRPr lang="en-US" sz="2000" b="1" dirty="0">
            <a:solidFill>
              <a:schemeClr val="tx1"/>
            </a:solidFill>
            <a:latin typeface="Swis721 Cn BT" panose="020B0506020202030204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</cdr:x>
      <cdr:y>0.07641</cdr:y>
    </cdr:from>
    <cdr:to>
      <cdr:x>0.56667</cdr:x>
      <cdr:y>0.13486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47061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</cdr:x>
      <cdr:y>0.07641</cdr:y>
    </cdr:from>
    <cdr:to>
      <cdr:x>0.56667</cdr:x>
      <cdr:y>0.13486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47061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1D49C-B8A6-426E-AE24-066F8DA8A946}" type="datetimeFigureOut">
              <a:rPr lang="id-ID" smtClean="0"/>
              <a:t>03/02/2025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E5F08-F4FA-4EB2-9A24-D44232CA6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77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37CDD-66D1-43D6-85BE-7AF133BA91A1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F4A0-E1EF-4874-903C-2D96599A0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5FB2-B1F4-4BF0-AE2B-D7F01B454B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7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0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1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F4A0-E1EF-4874-903C-2D96599A08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C31553-4E4B-49EB-A13F-2D366B30D3D8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2B55F5-7926-4B89-9DC8-FECC7ED8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81AAB9-CD92-ACA1-9860-B071F8E65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10330"/>
          <a:stretch/>
        </p:blipFill>
        <p:spPr>
          <a:xfrm>
            <a:off x="0" y="0"/>
            <a:ext cx="9167883" cy="71734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857760"/>
            <a:ext cx="9144000" cy="150017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FAKULTAS ILMU PENDIDIKAN</a:t>
            </a:r>
            <a:r>
              <a:rPr kumimoji="0" lang="id-ID" sz="2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 DAN PSIKOLOGI</a:t>
            </a:r>
            <a:r>
              <a:rPr kumimoji="0" lang="en-US" sz="2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UNIVERSITAS NEGERI YOGYAKARTA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PERIODE</a:t>
            </a:r>
            <a:r>
              <a:rPr lang="id-ID" sz="2800" b="1" dirty="0">
                <a:ln/>
                <a:solidFill>
                  <a:schemeClr val="accent4"/>
                </a:solidFill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800" b="1" dirty="0" smtClean="0">
                <a:ln/>
                <a:solidFill>
                  <a:schemeClr val="accent4"/>
                </a:solidFill>
                <a:latin typeface="Tw Cen MT Condensed Extra Bold" panose="020B0803020202020204" pitchFamily="34" charset="0"/>
                <a:ea typeface="Tahoma" pitchFamily="34" charset="0"/>
                <a:cs typeface="Tahoma" pitchFamily="34" charset="0"/>
              </a:rPr>
              <a:t>31 JANUARI 2025</a:t>
            </a:r>
            <a:endParaRPr kumimoji="0" lang="en-US" sz="28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Tw Cen MT Condensed Extra Bold" panose="020B08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YUDISIUM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84" y="1916832"/>
            <a:ext cx="2069032" cy="206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1AAB9-CD92-ACA1-9860-B071F8E65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10330"/>
          <a:stretch/>
        </p:blipFill>
        <p:spPr>
          <a:xfrm>
            <a:off x="-8065" y="-19748"/>
            <a:ext cx="9167883" cy="7173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61960" y="2564904"/>
            <a:ext cx="8027832" cy="864096"/>
          </a:xfrm>
        </p:spPr>
        <p:txBody>
          <a:bodyPr>
            <a:noAutofit/>
          </a:bodyPr>
          <a:lstStyle/>
          <a:p>
            <a:pPr algn="ctr"/>
            <a:r>
              <a:rPr lang="id-ID" sz="8800" dirty="0" smtClean="0">
                <a:solidFill>
                  <a:schemeClr val="accent2">
                    <a:lumMod val="75000"/>
                  </a:schemeClr>
                </a:solidFill>
                <a:latin typeface="Vivaldi" panose="03020602050506090804" pitchFamily="66" charset="0"/>
                <a:ea typeface="Tahoma" pitchFamily="34" charset="0"/>
                <a:cs typeface="Tahoma" pitchFamily="34" charset="0"/>
              </a:rPr>
              <a:t>Matur Nuwun</a:t>
            </a:r>
            <a:r>
              <a:rPr lang="id-ID" sz="8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8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6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Selamat &amp; Sukses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936" y="620688"/>
            <a:ext cx="1227057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Yudisium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Jenjang Sarjana</a:t>
            </a:r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id-ID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31749965"/>
              </p:ext>
            </p:extLst>
          </p:nvPr>
        </p:nvGraphicFramePr>
        <p:xfrm>
          <a:off x="0" y="906986"/>
          <a:ext cx="9036496" cy="595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Yudisium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  <a:t>Jenjang Magister</a:t>
            </a:r>
            <a:br>
              <a:rPr lang="id-I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all" pitchFamily="2" charset="0"/>
                <a:ea typeface="Tahoma" pitchFamily="34" charset="0"/>
                <a:cs typeface="Tahoma" pitchFamily="34" charset="0"/>
              </a:rPr>
            </a:br>
            <a:endParaRPr lang="id-ID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5636240"/>
              </p:ext>
            </p:extLst>
          </p:nvPr>
        </p:nvGraphicFramePr>
        <p:xfrm>
          <a:off x="0" y="906986"/>
          <a:ext cx="9036496" cy="595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71600" y="97312"/>
            <a:ext cx="5174668" cy="764704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Rentang</a:t>
            </a:r>
            <a:r>
              <a:rPr lang="en-US" sz="32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 IPK </a:t>
            </a:r>
            <a:r>
              <a:rPr lang="en-US" sz="32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J</a:t>
            </a:r>
            <a:r>
              <a:rPr lang="id-ID" sz="36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enjang</a:t>
            </a:r>
            <a:r>
              <a:rPr lang="id-ID" sz="32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 Sarjana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adall" pitchFamily="2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01955737"/>
              </p:ext>
            </p:extLst>
          </p:nvPr>
        </p:nvGraphicFramePr>
        <p:xfrm>
          <a:off x="0" y="978994"/>
          <a:ext cx="9001156" cy="636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995936" y="857164"/>
            <a:ext cx="4032448" cy="1282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IPK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3,00 ke bawah</a:t>
            </a:r>
          </a:p>
          <a:p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(Memuaskan)</a:t>
            </a:r>
            <a:r>
              <a:rPr lang="en-US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id-ID" sz="2000" b="1" dirty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Mahasiswa</a:t>
            </a:r>
            <a:endParaRPr lang="en-US" sz="2000" b="1" dirty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71600" y="97312"/>
            <a:ext cx="5174668" cy="764704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Rentang</a:t>
            </a:r>
            <a:r>
              <a:rPr lang="en-US" sz="32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 IPK </a:t>
            </a:r>
            <a:r>
              <a:rPr lang="en-US" sz="32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J</a:t>
            </a:r>
            <a:r>
              <a:rPr lang="id-ID" sz="36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enjang</a:t>
            </a:r>
            <a:r>
              <a:rPr lang="id-ID" sz="3200" baseline="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 Sarjana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adall" pitchFamily="2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1764282"/>
              </p:ext>
            </p:extLst>
          </p:nvPr>
        </p:nvGraphicFramePr>
        <p:xfrm>
          <a:off x="-540568" y="872409"/>
          <a:ext cx="9145016" cy="636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55823" y="906965"/>
            <a:ext cx="4032448" cy="8462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IPK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3,50 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ke bawah</a:t>
            </a:r>
          </a:p>
          <a:p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(Memuaskan)</a:t>
            </a:r>
            <a:r>
              <a:rPr lang="en-US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id-ID" sz="2000" b="1" dirty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Mahasiswa</a:t>
            </a:r>
            <a:endParaRPr lang="en-US" sz="2000" b="1" dirty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49208" y="2136826"/>
            <a:ext cx="4291450" cy="10475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IPK 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4,00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(Dengan 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Pujian Tertinggi) </a:t>
            </a:r>
            <a:r>
              <a:rPr lang="en-US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=</a:t>
            </a:r>
            <a:endParaRPr lang="id-ID" sz="2000" b="1" dirty="0" smtClean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Mahasis</a:t>
            </a:r>
            <a:r>
              <a:rPr lang="id-ID" sz="2000" b="1" dirty="0" smtClean="0">
                <a:solidFill>
                  <a:schemeClr val="tx1"/>
                </a:solidFill>
                <a:latin typeface="Swis721 Cn BT" panose="020B0506020202030204" pitchFamily="34" charset="0"/>
                <a:ea typeface="Tahoma" pitchFamily="34" charset="0"/>
                <a:cs typeface="Tahoma" pitchFamily="34" charset="0"/>
              </a:rPr>
              <a:t>wa</a:t>
            </a:r>
            <a:endParaRPr lang="en-US" sz="2000" b="1" dirty="0">
              <a:solidFill>
                <a:schemeClr val="tx1"/>
              </a:solidFill>
              <a:latin typeface="Swis721 Cn BT" panose="020B05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55637739"/>
              </p:ext>
            </p:extLst>
          </p:nvPr>
        </p:nvGraphicFramePr>
        <p:xfrm>
          <a:off x="-306292" y="990164"/>
          <a:ext cx="8964488" cy="586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45115" y="214290"/>
            <a:ext cx="579613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IPK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cumlaude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 Jenjang 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Sarjana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adall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44966399"/>
              </p:ext>
            </p:extLst>
          </p:nvPr>
        </p:nvGraphicFramePr>
        <p:xfrm>
          <a:off x="-298568" y="860025"/>
          <a:ext cx="8964488" cy="586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55576" y="247978"/>
            <a:ext cx="6074932" cy="57150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IPK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cumlaude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 Jenjang </a:t>
            </a:r>
            <a:r>
              <a:rPr lang="id-ID" sz="3600" dirty="0" smtClean="0">
                <a:solidFill>
                  <a:schemeClr val="accent2">
                    <a:lumMod val="75000"/>
                  </a:schemeClr>
                </a:solidFill>
                <a:latin typeface="Nadall" pitchFamily="2" charset="0"/>
                <a:ea typeface="Tahoma" pitchFamily="34" charset="0"/>
                <a:cs typeface="Tahoma" pitchFamily="34" charset="0"/>
              </a:rPr>
              <a:t>Magister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adall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07420371"/>
              </p:ext>
            </p:extLst>
          </p:nvPr>
        </p:nvGraphicFramePr>
        <p:xfrm>
          <a:off x="8922" y="698751"/>
          <a:ext cx="8949970" cy="615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1052614" y="164346"/>
            <a:ext cx="5062904" cy="64294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adall" pitchFamily="2" charset="0"/>
                <a:ea typeface="Tahoma" pitchFamily="34" charset="0"/>
                <a:cs typeface="Tahoma" pitchFamily="34" charset="0"/>
              </a:rPr>
              <a:t>M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adall" pitchFamily="2" charset="0"/>
                <a:ea typeface="Tahoma" pitchFamily="34" charset="0"/>
                <a:cs typeface="Tahoma" pitchFamily="34" charset="0"/>
              </a:rPr>
              <a:t>asa Studi Jenjang Sarjana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adall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95" y="100903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1,47%</a:t>
            </a:r>
            <a:endParaRPr lang="id-ID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64213189"/>
              </p:ext>
            </p:extLst>
          </p:nvPr>
        </p:nvGraphicFramePr>
        <p:xfrm>
          <a:off x="8922" y="698751"/>
          <a:ext cx="8949970" cy="615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1052614" y="164346"/>
            <a:ext cx="5679626" cy="64294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adall" pitchFamily="2" charset="0"/>
                <a:ea typeface="Tahoma" pitchFamily="34" charset="0"/>
                <a:cs typeface="Tahoma" pitchFamily="34" charset="0"/>
              </a:rPr>
              <a:t>M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adall" pitchFamily="2" charset="0"/>
                <a:ea typeface="Tahoma" pitchFamily="34" charset="0"/>
                <a:cs typeface="Tahoma" pitchFamily="34" charset="0"/>
              </a:rPr>
              <a:t>asa Studi Jenjang Magister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adall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95" y="100903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1,47%</a:t>
            </a:r>
            <a:endParaRPr lang="id-ID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1" b="96420" l="1429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51" y="214290"/>
            <a:ext cx="69434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4562</TotalTime>
  <Words>158</Words>
  <Application>Microsoft Office PowerPoint</Application>
  <PresentationFormat>On-screen Show (4:3)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Lucida Sans Unicode</vt:lpstr>
      <vt:lpstr>Nadall</vt:lpstr>
      <vt:lpstr>Swis721 Cn BT</vt:lpstr>
      <vt:lpstr>Tahoma</vt:lpstr>
      <vt:lpstr>Tw Cen MT Condensed Extra Bold</vt:lpstr>
      <vt:lpstr>Verdana</vt:lpstr>
      <vt:lpstr>Vivaldi</vt:lpstr>
      <vt:lpstr>Wingdings 2</vt:lpstr>
      <vt:lpstr>Wingdings 3</vt:lpstr>
      <vt:lpstr>Concourse</vt:lpstr>
      <vt:lpstr>YUDISIUM</vt:lpstr>
      <vt:lpstr>Peserta Yudisium Jenjang Sarjana </vt:lpstr>
      <vt:lpstr>Peserta Yudisium Jenjang Magister </vt:lpstr>
      <vt:lpstr>Rentang IPK Jenjang Sarjana</vt:lpstr>
      <vt:lpstr>Rentang IPK Jenjang Sarjana</vt:lpstr>
      <vt:lpstr>IPK cumlaude Jenjang Sarjana</vt:lpstr>
      <vt:lpstr>IPK cumlaude Jenjang Magister</vt:lpstr>
      <vt:lpstr>PowerPoint Presentation</vt:lpstr>
      <vt:lpstr>PowerPoint Presentation</vt:lpstr>
      <vt:lpstr>Matur Nuwun Selamat &amp; Sukses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YUDISIUM</dc:title>
  <dc:creator>User</dc:creator>
  <cp:lastModifiedBy>Master</cp:lastModifiedBy>
  <cp:revision>342</cp:revision>
  <cp:lastPrinted>2018-07-30T07:47:53Z</cp:lastPrinted>
  <dcterms:created xsi:type="dcterms:W3CDTF">2016-10-01T13:37:31Z</dcterms:created>
  <dcterms:modified xsi:type="dcterms:W3CDTF">2025-02-03T04:32:56Z</dcterms:modified>
</cp:coreProperties>
</file>